
<file path=[Content_Types].xml><?xml version="1.0" encoding="utf-8"?>
<Types xmlns="http://schemas.openxmlformats.org/package/2006/content-types">
  <Default Extension="jpg" ContentType="image/jpe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png" ContentType="image/png"/>
  <Default Extension="wmf" ContentType="image/x-wmf"/>
  <Override PartName="/ppt/theme/theme2.xml" ContentType="application/vnd.openxmlformats-officedocument.them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1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378" y="90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 /><Relationship Id="rId13" Type="http://schemas.openxmlformats.org/officeDocument/2006/relationships/tableStyles" Target="tableStyles.xml" /><Relationship Id="rId14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6222725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8151042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32E96E-41F7-40C5-8419-297958CC00FA}" type="datetimeFigureOut">
              <a:rPr lang="en-US"/>
              <a:t>10/30/2013</a:t>
            </a:fld>
            <a:endParaRPr lang="en-US"/>
          </a:p>
        </p:txBody>
      </p:sp>
      <p:sp>
        <p:nvSpPr>
          <p:cNvPr id="1351013464" name="Slide Image Placeholder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1921348669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328253433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3150384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6999B8-B6B4-4561-A3CD-BBCDAB9FC9D9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9062840" name="Slide Image Placehold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</p:spPr>
      </p:sp>
      <p:sp>
        <p:nvSpPr>
          <p:cNvPr id="121210895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79179527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E6999B8-B6B4-4561-A3CD-BBCDAB9FC9D9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04088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4401752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8872303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9D6D85C-9419-CE1C-824C-ACE4DB653FD4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068486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20342367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8233072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9BB3D4D-56E6-D6C9-3CA2-577F8D880F21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4B2BB66-CC12-5DBD-5BDF-C801CDD76531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69B3239-CDC8-92C1-F07C-F59968FA1522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C7AF9A5-A6F4-FBE0-72F5-EA6A47F900FB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80BD6D5-FC29-8554-5B1E-A23AEC1DEEC3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Title Slide">
    <p:bg>
      <p:bgPr shadeToTitle="0">
        <a:blipFill rotWithShape="1"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8012813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>22.10.2013</a:t>
            </a:fld>
            <a:endParaRPr/>
          </a:p>
        </p:txBody>
      </p:sp>
      <p:sp>
        <p:nvSpPr>
          <p:cNvPr id="1068421078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35421954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>‹#›</a:t>
            </a:fld>
            <a:endParaRPr/>
          </a:p>
        </p:txBody>
      </p:sp>
      <p:sp>
        <p:nvSpPr>
          <p:cNvPr id="2050100959" name="Subtitle 2"/>
          <p:cNvSpPr>
            <a:spLocks noGrp="1"/>
          </p:cNvSpPr>
          <p:nvPr>
            <p:ph type="subTitle" idx="1"/>
          </p:nvPr>
        </p:nvSpPr>
        <p:spPr bwMode="auto">
          <a:xfrm>
            <a:off x="1871530" y="3212975"/>
            <a:ext cx="8534399" cy="1752599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/>
              <a:t>Click to edit Master subtitle style</a:t>
            </a:r>
            <a:endParaRPr/>
          </a:p>
        </p:txBody>
      </p:sp>
      <p:sp>
        <p:nvSpPr>
          <p:cNvPr id="416877942" name="Title 1"/>
          <p:cNvSpPr>
            <a:spLocks noGrp="1"/>
          </p:cNvSpPr>
          <p:nvPr>
            <p:ph type="title"/>
          </p:nvPr>
        </p:nvSpPr>
        <p:spPr bwMode="auto">
          <a:xfrm>
            <a:off x="920054" y="1204857"/>
            <a:ext cx="10339617" cy="1910715"/>
          </a:xfrm>
        </p:spPr>
        <p:txBody>
          <a:bodyPr anchor="b"/>
          <a:lstStyle>
            <a:lvl1pPr algn="ctr">
              <a:defRPr sz="5400" b="0" cap="none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le and Content">
    <p:bg>
      <p:bgPr shadeToTitle="0">
        <a:blipFill rotWithShape="1"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49410942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89384161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>22.10.2013</a:t>
            </a:fld>
            <a:endParaRPr/>
          </a:p>
        </p:txBody>
      </p:sp>
      <p:sp>
        <p:nvSpPr>
          <p:cNvPr id="1383517879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314286906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>‹#›</a:t>
            </a:fld>
            <a:endParaRPr/>
          </a:p>
        </p:txBody>
      </p:sp>
      <p:sp>
        <p:nvSpPr>
          <p:cNvPr id="418458651" name="Title 10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Section Header">
    <p:bg>
      <p:bgPr shadeToTitle="0">
        <a:blipFill rotWithShape="1"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812169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32331" y="1484784"/>
            <a:ext cx="10312995" cy="410445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961943892" name="Title 10"/>
          <p:cNvSpPr>
            <a:spLocks noGrp="1"/>
          </p:cNvSpPr>
          <p:nvPr>
            <p:ph type="title"/>
          </p:nvPr>
        </p:nvSpPr>
        <p:spPr bwMode="auto">
          <a:xfrm>
            <a:off x="925158" y="116631"/>
            <a:ext cx="10341684" cy="1054250"/>
          </a:xfrm>
        </p:spPr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699924504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>22.10.2013</a:t>
            </a:fld>
            <a:endParaRPr/>
          </a:p>
        </p:txBody>
      </p:sp>
      <p:sp>
        <p:nvSpPr>
          <p:cNvPr id="1666044753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500626510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Two Content">
    <p:bg>
      <p:bgPr shadeToTitle="0">
        <a:blipFill rotWithShape="1"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5246952" name="Title 1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217501362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>22.10.2013</a:t>
            </a:fld>
            <a:endParaRPr/>
          </a:p>
        </p:txBody>
      </p:sp>
      <p:sp>
        <p:nvSpPr>
          <p:cNvPr id="333809157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9530581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>‹#›</a:t>
            </a:fld>
            <a:endParaRPr/>
          </a:p>
        </p:txBody>
      </p:sp>
      <p:sp>
        <p:nvSpPr>
          <p:cNvPr id="48924055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719402" y="1556793"/>
            <a:ext cx="5071871" cy="4563770"/>
          </a:xfrm>
        </p:spPr>
        <p:txBody>
          <a:bodyPr/>
          <a:lstStyle>
            <a:lvl1pPr marL="174623" indent="-174623">
              <a:defRPr sz="2400"/>
            </a:lvl1pPr>
            <a:lvl2pPr marL="533399" indent="-174623">
              <a:defRPr sz="2000"/>
            </a:lvl2pPr>
            <a:lvl3pPr marL="892174" indent="-173037">
              <a:tabLst>
                <a:tab pos="804862" algn="l"/>
              </a:tabLst>
              <a:defRPr sz="1800"/>
            </a:lvl3pPr>
            <a:lvl4pPr marL="1252537" indent="-174623">
              <a:defRPr sz="1600"/>
            </a:lvl4pPr>
            <a:lvl5pPr marL="1523999" indent="-174623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557204775" name="Content Placeholder 3"/>
          <p:cNvSpPr>
            <a:spLocks noGrp="1"/>
          </p:cNvSpPr>
          <p:nvPr>
            <p:ph sz="half" idx="13"/>
          </p:nvPr>
        </p:nvSpPr>
        <p:spPr bwMode="auto">
          <a:xfrm>
            <a:off x="6288021" y="1556793"/>
            <a:ext cx="5071871" cy="4563770"/>
          </a:xfrm>
        </p:spPr>
        <p:txBody>
          <a:bodyPr/>
          <a:lstStyle>
            <a:lvl1pPr marL="174623" indent="-174623">
              <a:defRPr sz="2400"/>
            </a:lvl1pPr>
            <a:lvl2pPr marL="533399" indent="-174623">
              <a:defRPr sz="2000"/>
            </a:lvl2pPr>
            <a:lvl3pPr marL="892174" indent="-173037">
              <a:tabLst>
                <a:tab pos="804862" algn="l"/>
              </a:tabLst>
              <a:defRPr sz="1800"/>
            </a:lvl3pPr>
            <a:lvl4pPr marL="1252537" indent="-174623">
              <a:defRPr sz="1600"/>
            </a:lvl4pPr>
            <a:lvl5pPr marL="1523999" indent="-174623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Comparison">
    <p:bg>
      <p:bgPr shadeToTitle="0">
        <a:blipFill rotWithShape="1"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19385771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21264751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9402" y="1556791"/>
            <a:ext cx="5080583" cy="658367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174898819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719402" y="2492895"/>
            <a:ext cx="5071871" cy="3627666"/>
          </a:xfrm>
        </p:spPr>
        <p:txBody>
          <a:bodyPr/>
          <a:lstStyle>
            <a:lvl1pPr marL="174623" indent="-174623">
              <a:defRPr sz="2400"/>
            </a:lvl1pPr>
            <a:lvl2pPr marL="533399" indent="-174623">
              <a:defRPr sz="2000"/>
            </a:lvl2pPr>
            <a:lvl3pPr marL="892174" indent="-173037">
              <a:tabLst>
                <a:tab pos="804862" algn="l"/>
              </a:tabLst>
              <a:defRPr sz="1800"/>
            </a:lvl3pPr>
            <a:lvl4pPr marL="1252537" indent="-174623">
              <a:defRPr sz="1600"/>
            </a:lvl4pPr>
            <a:lvl5pPr marL="1523999" indent="-174623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1262202970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384031" y="1556791"/>
            <a:ext cx="5074114" cy="658367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1687186201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>22.10.2013</a:t>
            </a:fld>
            <a:endParaRPr/>
          </a:p>
        </p:txBody>
      </p:sp>
      <p:sp>
        <p:nvSpPr>
          <p:cNvPr id="1029718802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76618961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>‹#›</a:t>
            </a:fld>
            <a:endParaRPr/>
          </a:p>
        </p:txBody>
      </p:sp>
      <p:sp>
        <p:nvSpPr>
          <p:cNvPr id="187385490" name="Content Placeholder 3"/>
          <p:cNvSpPr>
            <a:spLocks noGrp="1"/>
          </p:cNvSpPr>
          <p:nvPr>
            <p:ph sz="half" idx="13"/>
          </p:nvPr>
        </p:nvSpPr>
        <p:spPr bwMode="auto">
          <a:xfrm>
            <a:off x="6288021" y="2492897"/>
            <a:ext cx="5071871" cy="3780066"/>
          </a:xfrm>
        </p:spPr>
        <p:txBody>
          <a:bodyPr/>
          <a:lstStyle>
            <a:lvl1pPr marL="174623" indent="-174623">
              <a:defRPr sz="2400"/>
            </a:lvl1pPr>
            <a:lvl2pPr marL="533399" indent="-174623">
              <a:defRPr sz="2000"/>
            </a:lvl2pPr>
            <a:lvl3pPr marL="892174" indent="-173037">
              <a:tabLst>
                <a:tab pos="804862" algn="l"/>
              </a:tabLst>
              <a:defRPr sz="1800"/>
            </a:lvl3pPr>
            <a:lvl4pPr marL="1252537" indent="-174623">
              <a:defRPr sz="1600"/>
            </a:lvl4pPr>
            <a:lvl5pPr marL="1523999" indent="-174623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Title Only">
    <p:bg>
      <p:bgPr shadeToTitle="0">
        <a:blipFill rotWithShape="1"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423066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213631249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>22.10.2013</a:t>
            </a:fld>
            <a:endParaRPr/>
          </a:p>
        </p:txBody>
      </p:sp>
      <p:sp>
        <p:nvSpPr>
          <p:cNvPr id="2145942492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52653921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Blank">
    <p:bg>
      <p:bgPr shadeToTitle="0">
        <a:blipFill rotWithShape="1"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12030321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>22.10.2013</a:t>
            </a:fld>
            <a:endParaRPr/>
          </a:p>
        </p:txBody>
      </p:sp>
      <p:sp>
        <p:nvSpPr>
          <p:cNvPr id="724095828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85343165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Content with Caption">
    <p:bg>
      <p:bgPr shadeToTitle="0">
        <a:blipFill rotWithShape="1"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81548078" name="Title 1"/>
          <p:cNvSpPr>
            <a:spLocks noGrp="1"/>
          </p:cNvSpPr>
          <p:nvPr>
            <p:ph type="title"/>
          </p:nvPr>
        </p:nvSpPr>
        <p:spPr bwMode="auto">
          <a:xfrm>
            <a:off x="6712773" y="596974"/>
            <a:ext cx="4563310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1686672321" name="Content Placeholder 2"/>
          <p:cNvSpPr>
            <a:spLocks noGrp="1"/>
          </p:cNvSpPr>
          <p:nvPr>
            <p:ph idx="1"/>
          </p:nvPr>
        </p:nvSpPr>
        <p:spPr bwMode="auto">
          <a:xfrm>
            <a:off x="922668" y="559398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10723801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712773" y="2618910"/>
            <a:ext cx="4548966" cy="350219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2054482496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>22.10.2013</a:t>
            </a:fld>
            <a:endParaRPr/>
          </a:p>
        </p:txBody>
      </p:sp>
      <p:sp>
        <p:nvSpPr>
          <p:cNvPr id="526838982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30185510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Picture with Caption">
    <p:bg>
      <p:bgPr shadeToTitle="0">
        <a:blipFill rotWithShape="1"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80655709" name="Title 1"/>
          <p:cNvSpPr>
            <a:spLocks noGrp="1"/>
          </p:cNvSpPr>
          <p:nvPr>
            <p:ph type="title"/>
          </p:nvPr>
        </p:nvSpPr>
        <p:spPr bwMode="auto">
          <a:xfrm>
            <a:off x="903642" y="4668818"/>
            <a:ext cx="10356027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1041626822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917985" y="5324305"/>
            <a:ext cx="1034168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381271617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2543606" y="620687"/>
            <a:ext cx="6929454" cy="3897818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/>
              <a:t>Click icon to add picture</a:t>
            </a:r>
            <a:endParaRPr/>
          </a:p>
        </p:txBody>
      </p:sp>
      <p:sp>
        <p:nvSpPr>
          <p:cNvPr id="551605016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>22.10.2013</a:t>
            </a:fld>
            <a:endParaRPr/>
          </a:p>
        </p:txBody>
      </p:sp>
      <p:sp>
        <p:nvSpPr>
          <p:cNvPr id="57090189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7710212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 rotWithShape="1">
          <a:blip r:embed="rId11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9029885" name="Title Placeholder 1"/>
          <p:cNvSpPr>
            <a:spLocks noGrp="1"/>
          </p:cNvSpPr>
          <p:nvPr>
            <p:ph type="title"/>
          </p:nvPr>
        </p:nvSpPr>
        <p:spPr bwMode="auto">
          <a:xfrm>
            <a:off x="925158" y="116631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18618285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32330" y="1772815"/>
            <a:ext cx="10327339" cy="4320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2007721811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>22.10.2013</a:t>
            </a:fld>
            <a:endParaRPr/>
          </a:p>
        </p:txBody>
      </p:sp>
      <p:sp>
        <p:nvSpPr>
          <p:cNvPr id="601814490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113794495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>
        <a:spcBef>
          <a:spcPts val="0"/>
        </a:spcBef>
        <a:buNone/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342900" indent="-342900" algn="l" defTabSz="914400" rtl="0">
        <a:spcBef>
          <a:spcPts val="0"/>
        </a:spcBef>
        <a:buClrTx/>
        <a:buFont typeface="Arial"/>
        <a:buChar char="•"/>
        <a:defRPr sz="24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54379" indent="-342900" algn="l" defTabSz="914400" rtl="0">
        <a:spcBef>
          <a:spcPts val="0"/>
        </a:spcBef>
        <a:buClrTx/>
        <a:buFont typeface="Times New Roman"/>
        <a:buChar char="–"/>
        <a:defRPr sz="2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20140" indent="-342900" algn="l" defTabSz="914400" rtl="0">
        <a:spcBef>
          <a:spcPts val="0"/>
        </a:spcBef>
        <a:buClrTx/>
        <a:buFont typeface="Arial"/>
        <a:buChar char="•"/>
        <a:defRPr sz="20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474470" indent="-285750" algn="l" defTabSz="914400" rtl="0">
        <a:spcBef>
          <a:spcPts val="0"/>
        </a:spcBef>
        <a:buClrTx/>
        <a:buFont typeface="Times New Roman"/>
        <a:buChar char="–"/>
        <a:defRPr sz="18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794509" indent="-285750" algn="l" defTabSz="914400" rtl="0">
        <a:spcBef>
          <a:spcPts val="0"/>
        </a:spcBef>
        <a:buClrTx/>
        <a:buFont typeface="Times New Roman"/>
        <a:buChar char="»"/>
        <a:defRPr sz="16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>
        <a:spcBef>
          <a:spcPts val="398"/>
        </a:spcBef>
        <a:buClr>
          <a:schemeClr val="accent1"/>
        </a:buClr>
        <a:buFont typeface="Wingdings"/>
        <a:buChar char="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>
        <a:spcBef>
          <a:spcPts val="398"/>
        </a:spcBef>
        <a:buClr>
          <a:schemeClr val="accent1"/>
        </a:buClr>
        <a:buFont typeface="Wingdings"/>
        <a:buChar char="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>
        <a:spcBef>
          <a:spcPts val="398"/>
        </a:spcBef>
        <a:buClr>
          <a:schemeClr val="accent1"/>
        </a:buClr>
        <a:buFont typeface="Wingdings"/>
        <a:buChar char="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>
        <a:spcBef>
          <a:spcPts val="398"/>
        </a:spcBef>
        <a:buClr>
          <a:schemeClr val="accent1"/>
        </a:buClr>
        <a:buFont typeface="Wingdings"/>
        <a:buChar char="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2664992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5400" b="0" i="0" u="none" strike="noStrike" cap="none" spc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Военный коммунизм: причины провала</a:t>
            </a:r>
            <a:endParaRPr lang="en-US"/>
          </a:p>
        </p:txBody>
      </p:sp>
      <p:sp>
        <p:nvSpPr>
          <p:cNvPr id="1541235284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Гаранин Николай</a:t>
            </a:r>
            <a:endParaRPr lang="ru-RU"/>
          </a:p>
          <a:p>
            <a:pPr>
              <a:defRPr/>
            </a:pPr>
            <a:r>
              <a:rPr lang="ru-RU"/>
              <a:t>РВБО-02-25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1452622" name="Title 1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3871720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719402" y="1556793"/>
            <a:ext cx="5071871" cy="4563770"/>
          </a:xfrm>
        </p:spPr>
        <p:txBody>
          <a:bodyPr/>
          <a:lstStyle>
            <a:lvl1pPr marL="174623" indent="-174623">
              <a:defRPr sz="2400"/>
            </a:lvl1pPr>
            <a:lvl2pPr marL="533399" indent="-174623">
              <a:defRPr sz="2000"/>
            </a:lvl2pPr>
            <a:lvl3pPr marL="892174" indent="-173037">
              <a:tabLst>
                <a:tab pos="804862" algn="l"/>
              </a:tabLst>
              <a:defRPr sz="1800"/>
            </a:lvl3pPr>
            <a:lvl4pPr marL="1252537" indent="-174623">
              <a:defRPr sz="1600"/>
            </a:lvl4pPr>
            <a:lvl5pPr marL="1523999" indent="-174623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r>
              <a:rPr lang="en-US" sz="2400" b="0" i="0" u="none" strike="noStrike" cap="none" spc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Период: 1918–1921 гг. в Советской России.</a:t>
            </a:r>
            <a:endParaRPr lang="en-US" sz="2400" b="0" i="0" u="none" strike="noStrike" cap="none" spc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2400" b="0" i="0" u="none" strike="noStrike" cap="none" spc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Ключевые элементы: национализация, продразвёрстка, трудовая повинность.</a:t>
            </a:r>
            <a:endParaRPr lang="en-US" sz="2400" b="0" i="0" u="none" strike="noStrike" cap="none" spc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en-US" sz="2400" b="0" i="0" u="none" strike="noStrike" cap="none" spc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Цель: мобилизация ресурсов для победы в войне.</a:t>
            </a:r>
            <a:endParaRPr lang="en-US" sz="2400" b="0" i="0" u="none" strike="noStrike" cap="none" spc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141275768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5844115" y="1508910"/>
            <a:ext cx="5813186" cy="32699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20134123" name="Title 1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z="4400" b="0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Причины введения</a:t>
            </a:r>
            <a:endParaRPr/>
          </a:p>
        </p:txBody>
      </p:sp>
      <p:sp>
        <p:nvSpPr>
          <p:cNvPr id="1265552933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719402" y="1556793"/>
            <a:ext cx="5071871" cy="4563770"/>
          </a:xfrm>
        </p:spPr>
        <p:txBody>
          <a:bodyPr/>
          <a:lstStyle>
            <a:lvl1pPr marL="174623" indent="-174623">
              <a:defRPr sz="2400"/>
            </a:lvl1pPr>
            <a:lvl2pPr marL="533399" indent="-174623">
              <a:defRPr sz="2000"/>
            </a:lvl2pPr>
            <a:lvl3pPr marL="892174" indent="-173037">
              <a:tabLst>
                <a:tab pos="804862" algn="l"/>
              </a:tabLst>
              <a:defRPr sz="1800"/>
            </a:lvl3pPr>
            <a:lvl4pPr marL="1252537" indent="-174623">
              <a:defRPr sz="1600"/>
            </a:lvl4pPr>
            <a:lvl5pPr marL="1523999" indent="-174623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r>
              <a:rPr lang="en-US" sz="2400" b="0" i="0" u="none" strike="noStrike" cap="none" spc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Гражданская война требовала экстренных мер: экономика в руинах, инфляция, разруха</a:t>
            </a:r>
            <a:endParaRPr lang="en-US" sz="2400" b="0" i="0" u="none" strike="noStrike" cap="none" spc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en-US" sz="2400" b="0" i="0" u="none" strike="noStrike" cap="none" spc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Большевики ввели централизованное управление для обеспечения армии продовольствием и ресурсами. </a:t>
            </a:r>
            <a:endParaRPr lang="en-US" sz="2400" b="0" i="0" u="none" strike="noStrike" cap="none" spc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en-US" sz="2400" b="0" i="0" u="none" strike="noStrike" cap="none" spc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Без этого режим мог рухнуть под натиском белых и интервентов.</a:t>
            </a:r>
            <a:endParaRPr/>
          </a:p>
        </p:txBody>
      </p:sp>
      <p:pic>
        <p:nvPicPr>
          <p:cNvPr id="938854358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5931905" y="1556792"/>
            <a:ext cx="5487570" cy="3658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7959392" name="Title 1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z="4400" b="0" i="0" u="none" strike="noStrike" cap="none" spc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Экономическая неэффективность</a:t>
            </a:r>
            <a:endParaRPr/>
          </a:p>
        </p:txBody>
      </p:sp>
      <p:sp>
        <p:nvSpPr>
          <p:cNvPr id="1933627704" name="Content Placeholder 3"/>
          <p:cNvSpPr>
            <a:spLocks noGrp="1"/>
          </p:cNvSpPr>
          <p:nvPr>
            <p:ph sz="half" idx="2"/>
          </p:nvPr>
        </p:nvSpPr>
        <p:spPr bwMode="auto">
          <a:xfrm flipH="0" flipV="0">
            <a:off x="576237" y="1556793"/>
            <a:ext cx="4432425" cy="4563769"/>
          </a:xfrm>
        </p:spPr>
        <p:txBody>
          <a:bodyPr/>
          <a:lstStyle>
            <a:lvl1pPr marL="174623" indent="-174623">
              <a:defRPr sz="2400"/>
            </a:lvl1pPr>
            <a:lvl2pPr marL="533398" indent="-174623">
              <a:defRPr sz="2000"/>
            </a:lvl2pPr>
            <a:lvl3pPr marL="892173" indent="-173036">
              <a:tabLst>
                <a:tab pos="804861" algn="l"/>
              </a:tabLst>
              <a:defRPr sz="1800"/>
            </a:lvl3pPr>
            <a:lvl4pPr marL="1252536" indent="-174623">
              <a:defRPr sz="1600"/>
            </a:lvl4pPr>
            <a:lvl5pPr marL="1523998" indent="-174623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indent="0">
              <a:buClrTx/>
              <a:buFont typeface="Arial"/>
              <a:buNone/>
              <a:defRPr/>
            </a:pPr>
            <a:endParaRPr lang="en-US" sz="2400" b="0" i="0" u="none" strike="noStrike" cap="none" spc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en-US" sz="2400" b="0" i="0" u="none" strike="noStrike" cap="none" spc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2400" b="0" i="0" u="none" strike="noStrike" cap="none" spc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Падение производства в 7 раз</a:t>
            </a:r>
            <a:endParaRPr lang="en-US" sz="2400" b="0" i="0" u="none" strike="noStrike" cap="none" spc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2400" b="0" i="0" u="none" strike="noStrike" cap="none" spc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Национализация без стимулов</a:t>
            </a:r>
            <a:endParaRPr lang="en-US" sz="2400" b="0" i="0" u="none" strike="noStrike" cap="none" spc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en-US" sz="2400" b="0" i="0" u="none" strike="noStrike" cap="none" spc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Дефицит товаров</a:t>
            </a:r>
            <a:endParaRPr lang="en-US" sz="2400" b="0" i="0" u="none" strike="noStrike" cap="none" spc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1193154890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5121831" y="1684466"/>
            <a:ext cx="6685395" cy="3817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3442488" name="Title 1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z="4400" b="0" i="0" u="none" strike="noStrike" cap="none" spc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Сопротивление крестьян</a:t>
            </a:r>
            <a:endParaRPr/>
          </a:p>
        </p:txBody>
      </p:sp>
      <p:sp>
        <p:nvSpPr>
          <p:cNvPr id="1280523409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719401" y="1556793"/>
            <a:ext cx="5071870" cy="4563769"/>
          </a:xfrm>
        </p:spPr>
        <p:txBody>
          <a:bodyPr/>
          <a:lstStyle>
            <a:lvl1pPr marL="174623" indent="-174623">
              <a:defRPr sz="2400"/>
            </a:lvl1pPr>
            <a:lvl2pPr marL="533398" indent="-174623">
              <a:defRPr sz="2000"/>
            </a:lvl2pPr>
            <a:lvl3pPr marL="892173" indent="-173036">
              <a:tabLst>
                <a:tab pos="804861" algn="l"/>
              </a:tabLst>
              <a:defRPr sz="1800"/>
            </a:lvl3pPr>
            <a:lvl4pPr marL="1252536" indent="-174623">
              <a:defRPr sz="1600"/>
            </a:lvl4pPr>
            <a:lvl5pPr marL="1523998" indent="-174623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indent="0">
              <a:buClrTx/>
              <a:buFont typeface="Arial"/>
              <a:buNone/>
              <a:defRPr/>
            </a:pPr>
            <a:r>
              <a:rPr lang="en-US" sz="2400" b="0" i="0" u="none" strike="noStrike" cap="none" spc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Продразвёрстка вызывала гнев: крестьяне сдавали весь "излишек" хлеба, что приводило к сокращению посевов на 25%. Восстания, такие как Тамбовское и Кронштадтское, подрывали власть. Крестьяне прятали урожай, усугубляя кризис.</a:t>
            </a:r>
            <a:endParaRPr/>
          </a:p>
        </p:txBody>
      </p:sp>
      <p:pic>
        <p:nvPicPr>
          <p:cNvPr id="1231448640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5687673" y="1556793"/>
            <a:ext cx="6144639" cy="39628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72722132" name="Title 1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z="4400" b="0" i="0" u="none" strike="noStrike" cap="none" spc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Социальные последствия</a:t>
            </a:r>
            <a:endParaRPr/>
          </a:p>
        </p:txBody>
      </p:sp>
      <p:sp>
        <p:nvSpPr>
          <p:cNvPr id="655432945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719401" y="1556793"/>
            <a:ext cx="5071870" cy="456376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>
            <a:lvl1pPr marL="174623" indent="-174623">
              <a:defRPr sz="2400"/>
            </a:lvl1pPr>
            <a:lvl2pPr marL="533398" indent="-174623">
              <a:defRPr sz="2000"/>
            </a:lvl2pPr>
            <a:lvl3pPr marL="892173" indent="-173036">
              <a:tabLst>
                <a:tab pos="804861" algn="l"/>
              </a:tabLst>
              <a:defRPr sz="1800"/>
            </a:lvl3pPr>
            <a:lvl4pPr marL="1252536" indent="-174623">
              <a:defRPr sz="1600"/>
            </a:lvl4pPr>
            <a:lvl5pPr marL="1523998" indent="-174623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indent="0">
              <a:buClrTx/>
              <a:buFont typeface="Arial"/>
              <a:buNone/>
              <a:defRPr/>
            </a:pPr>
            <a:r>
              <a:rPr lang="en-US" sz="2400" b="0" i="0" u="none" strike="noStrike" cap="none" spc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Голод 1921–1922 гг. унёс от 5 до 10 миллионов жизней из-за дефицита продовольствия и разрухи. Массовое недовольство населения привело к забастовкам в городах, дезертирству в Красной армии и общему кризису легитимности власти. </a:t>
            </a:r>
            <a:endParaRPr lang="en-US" sz="2400" b="0" i="0" u="none" strike="noStrike" cap="none" spc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buClrTx/>
              <a:buFont typeface="Arial"/>
              <a:buNone/>
              <a:defRPr/>
            </a:pPr>
            <a:r>
              <a:rPr lang="en-US" sz="2400" b="0" i="0" u="none" strike="noStrike" cap="none" spc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Эти события напрямую угрожали существованию советского режима, вынудив большевиков на X съезде РКП(б) признать ошибки и перейти к Новой экономической политике (НЭП).</a:t>
            </a:r>
            <a:endParaRPr/>
          </a:p>
        </p:txBody>
      </p:sp>
      <p:pic>
        <p:nvPicPr>
          <p:cNvPr id="1742344780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6095999" y="1660530"/>
            <a:ext cx="5063316" cy="38278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2808579" name="Title 1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z="4400" b="0" i="0" u="none" strike="noStrike" cap="none" spc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Заключение</a:t>
            </a:r>
            <a:endParaRPr/>
          </a:p>
        </p:txBody>
      </p:sp>
      <p:sp>
        <p:nvSpPr>
          <p:cNvPr id="693471052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719401" y="1556793"/>
            <a:ext cx="5071870" cy="4563769"/>
          </a:xfrm>
        </p:spPr>
        <p:txBody>
          <a:bodyPr/>
          <a:lstStyle>
            <a:lvl1pPr marL="174623" indent="-174623">
              <a:defRPr sz="2400"/>
            </a:lvl1pPr>
            <a:lvl2pPr marL="533398" indent="-174623">
              <a:defRPr sz="2000"/>
            </a:lvl2pPr>
            <a:lvl3pPr marL="892173" indent="-173036">
              <a:tabLst>
                <a:tab pos="804861" algn="l"/>
              </a:tabLst>
              <a:defRPr sz="1800"/>
            </a:lvl3pPr>
            <a:lvl4pPr marL="1252536" indent="-174623">
              <a:defRPr sz="1600"/>
            </a:lvl4pPr>
            <a:lvl5pPr marL="1523998" indent="-174623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indent="0">
              <a:buClrTx/>
              <a:buFont typeface="Arial"/>
              <a:buNone/>
              <a:defRPr/>
            </a:pPr>
            <a:r>
              <a:rPr lang="en-US" sz="2400" b="0" i="0" u="none" strike="noStrike" cap="none" spc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Провал военного коммунизма был обусловлен комбинацией факторов: экономической неэффективностью, сопротивлением крестьян, административным хаосом и социальными катастрофами. Это привело к введению НЭПа в 1921 году как спасительной меры.</a:t>
            </a:r>
            <a:endParaRPr/>
          </a:p>
        </p:txBody>
      </p:sp>
      <p:pic>
        <p:nvPicPr>
          <p:cNvPr id="671146283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5791272" y="1621018"/>
            <a:ext cx="6119554" cy="3902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Lines">
  <a:themeElements>
    <a:clrScheme name="Lines">
      <a:dk1>
        <a:sysClr val="windowText" lastClr="000000"/>
      </a:dk1>
      <a:lt1>
        <a:srgbClr val="D4735E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3300"/>
      </a:hlink>
      <a:folHlink>
        <a:srgbClr val="B2B2B2"/>
      </a:folHlink>
    </a:clrScheme>
    <a:fontScheme name="Times New Roman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algn="tl" flip="none" sx="60000" sy="60000" tx="0" ty="0"/>
        </a:blipFill>
        <a:blipFill rotWithShape="1">
          <a:blip r:embed="rId1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>
    <a:spDef>
      <a:spPr bwMode="auto"/>
      <a:bodyPr/>
      <a:lstStyle/>
    </a:spDef>
  </a:objectDefaults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ONLYOFFICE/9.2.1.43</Application>
  <PresentationFormat>On-screen Show (4:3)</PresentationFormat>
  <Paragraphs>0</Paragraphs>
  <Slides>7</Slides>
  <Notes>7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7</cp:revision>
  <dcterms:modified xsi:type="dcterms:W3CDTF">2026-02-21T06:34:52Z</dcterms:modified>
</cp:coreProperties>
</file>