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quickStyle1.xml" ContentType="application/vnd.openxmlformats-officedocument.drawingml.diagramQuickStyl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diagrams/drawing1.xml" ContentType="application/vnd.openxmlformats-officedocument.drawingml.diagramDrawing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lignNode1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span"/>
    <dgm:txEffectClrLst hueDir="cw" meth="span"/>
  </dgm:styleLbl>
  <dgm:styleLbl name="node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lnNode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vennNode1">
    <dgm:fillClrLst hueDir="cw" meth="repeat">
      <a:schemeClr val="accent1">
        <a:alpha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2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3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4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fg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align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bg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fg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bg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sibTrans1D1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callout">
    <dgm:fillClrLst hueDir="cw" meth="repeat">
      <a:schemeClr val="accent1"/>
    </dgm:fillClrLst>
    <dgm:linClrLst hueDir="cw" meth="repeat">
      <a:schemeClr val="accent1">
        <a:tint val="5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asst0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2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3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4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parCh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2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3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4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1D1">
    <dgm:fillClrLst hueDir="cw" meth="repeat">
      <a:schemeClr val="accent1"/>
    </dgm:fillClrLst>
    <dgm:linClrLst hueDir="cw" meth="repeat">
      <a:schemeClr val="accent1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2">
    <dgm:fillClrLst hueDir="cw" meth="repeat">
      <a:schemeClr val="accent1"/>
    </dgm:fillClrLst>
    <dgm:linClrLst hueDir="cw" meth="repeat">
      <a:schemeClr val="accent1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3">
    <dgm:fillClrLst hueDir="cw" meth="repeat">
      <a:schemeClr val="accent1"/>
    </dgm:fillClrLst>
    <dgm:linClrLst hueDir="cw" meth="repeat">
      <a:schemeClr val="accent1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4">
    <dgm:fillClrLst hueDir="cw" meth="repeat">
      <a:schemeClr val="accent1"/>
    </dgm:fillClrLst>
    <dgm:linClrLst hueDir="cw" meth="repeat">
      <a:schemeClr val="accent1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f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conF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trAlignAcc1">
    <dgm:fillClrLst hueDir="cw" meth="repeat">
      <a:schemeClr val="lt1">
        <a:alpha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Fg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Align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Bg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0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2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3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4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Shp">
    <dgm:fillClrLst hueDir="cw" meth="repeat">
      <a:schemeClr val="accent1">
        <a:tint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dkBgShp">
    <dgm:fillClrLst hueDir="cw" meth="repeat">
      <a:schemeClr val="accent1">
        <a:shade val="8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trBgShp">
    <dgm:fillClrLst hueDir="cw" meth="repeat">
      <a:schemeClr val="accent1">
        <a:tint val="50000"/>
        <a:alpha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fgShp">
    <dgm:fillClrLst hueDir="cw" meth="repeat">
      <a:schemeClr val="accent1">
        <a:tint val="6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revTx">
    <dgm:fillClrLst hueDir="cw" meth="repeat">
      <a:schemeClr val="lt1">
        <a:alpha val="0"/>
      </a:schemeClr>
    </dgm:fillClrLst>
    <dgm:linClrLst hueDir="cw" meth="repeat">
      <a:schemeClr val="dk1">
        <a:alpha val="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4F29A8B6-27DE-4546-AD41-6F593609AA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0"/>
      <dgm:spPr bwMode="auto"/>
    </dgm:pt>
    <dgm:pt modelId="{4ED8FFF9-84BA-4BA4-A063-B863E2BCD30B}" type="node">
      <dgm:prSet phldr="0" phldrT="[Text]"/>
      <dgm:spPr bwMode="auto"/>
      <dgm:t>
        <a:bodyPr vertOverflow="overflow" horzOverflow="overflow" vert="horz" rtlCol="0" fromWordArt="0" anchor="ctr" forceAA="0" upright="0" compatLnSpc="0"/>
        <a:lstStyle/>
        <a:p>
          <a:pPr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defRPr/>
          </a:pPr>
          <a:r>
            <a:rPr>
              <a:solidFill>
                <a:schemeClr val="bg1">
                  <a:lumMod val="20000"/>
                  <a:lumOff val="80000"/>
                </a:schemeClr>
              </a:solidFill>
            </a:rPr>
            <a:t>Опыт “потешных полков”</a:t>
          </a:r>
          <a:endParaRPr/>
        </a:p>
      </dgm:t>
    </dgm:pt>
    <dgm:pt modelId="{B3BB0BF3-F261-49E6-BBA9-C5EAFD0B8C39}" type="parTrans" cxnId="{899BE798-CD80-4D7D-A9A8-F875B75C0216}">
      <dgm:prSet/>
      <dgm:spPr bwMode="auto"/>
    </dgm:pt>
    <dgm:pt modelId="{23E401F9-0C11-4D62-B9D6-3CB0039B6407}" type="sibTrans" cxnId="{899BE798-CD80-4D7D-A9A8-F875B75C0216}">
      <dgm:prSet/>
      <dgm:spPr bwMode="auto"/>
    </dgm:pt>
    <dgm:pt modelId="{A8C31190-7EDD-4B25-A7E6-F25B60272753}" type="node">
      <dgm:prSet phldr="0" phldrT="[Text]"/>
      <dgm:spPr bwMode="auto"/>
      <dgm:t>
        <a:bodyPr vertOverflow="overflow" horzOverflow="overflow" vert="horz" rtlCol="0" fromWordArt="0" anchor="ctr" forceAA="0" upright="0" compatLnSpc="0"/>
        <a:lstStyle/>
        <a:p>
          <a:pPr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defRPr/>
          </a:pPr>
          <a:r>
            <a:rPr>
              <a:solidFill>
                <a:schemeClr val="bg1">
                  <a:lumMod val="20000"/>
                  <a:lumOff val="80000"/>
                </a:schemeClr>
              </a:solidFill>
            </a:rPr>
            <a:t>Неудовле-творительные результаты</a:t>
          </a:r>
          <a:endParaRPr>
            <a:solidFill>
              <a:schemeClr val="bg1">
                <a:lumMod val="20000"/>
                <a:lumOff val="80000"/>
              </a:schemeClr>
            </a:solidFill>
          </a:endParaRPr>
        </a:p>
        <a:p>
          <a:pPr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defRPr/>
          </a:pPr>
          <a:r>
            <a:rPr>
              <a:solidFill>
                <a:schemeClr val="bg1">
                  <a:lumMod val="20000"/>
                  <a:lumOff val="80000"/>
                </a:schemeClr>
              </a:solidFill>
            </a:rPr>
            <a:t>Азовских походов</a:t>
          </a:r>
          <a:endParaRPr/>
        </a:p>
      </dgm:t>
    </dgm:pt>
    <dgm:pt modelId="{00F65538-3127-4071-8744-6CA56FF4576A}" type="parTrans" cxnId="{643BF3D9-8B90-4CA5-AE79-91F98AABB96E}">
      <dgm:prSet/>
      <dgm:spPr bwMode="auto"/>
    </dgm:pt>
    <dgm:pt modelId="{8D445DAB-84B0-49C6-9F59-943DEA9C06D1}" type="sibTrans" cxnId="{643BF3D9-8B90-4CA5-AE79-91F98AABB96E}">
      <dgm:prSet/>
      <dgm:spPr bwMode="auto"/>
    </dgm:pt>
    <dgm:pt modelId="{57D8EA77-201B-4D10-9691-A8DA07AD839F}" type="node">
      <dgm:prSet phldr="0" phldrT="[Text]"/>
      <dgm:spPr bwMode="auto"/>
      <dgm:t>
        <a:bodyPr vertOverflow="overflow" horzOverflow="overflow" vert="horz" rtlCol="0" fromWordArt="0" anchor="ctr" forceAA="0" upright="0" compatLnSpc="0"/>
        <a:lstStyle/>
        <a:p>
          <a:pPr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defRPr/>
          </a:pPr>
          <a:r>
            <a:rPr>
              <a:solidFill>
                <a:schemeClr val="bg1">
                  <a:lumMod val="20000"/>
                  <a:lumOff val="80000"/>
                </a:schemeClr>
              </a:solidFill>
            </a:rPr>
            <a:t>Маштабные </a:t>
          </a:r>
          <a:endParaRPr>
            <a:solidFill>
              <a:schemeClr val="bg1">
                <a:lumMod val="20000"/>
                <a:lumOff val="80000"/>
              </a:schemeClr>
            </a:solidFill>
          </a:endParaRPr>
        </a:p>
        <a:p>
          <a:pPr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defRPr/>
          </a:pPr>
          <a:r>
            <a:rPr>
              <a:solidFill>
                <a:schemeClr val="bg1">
                  <a:lumMod val="20000"/>
                  <a:lumOff val="80000"/>
                </a:schemeClr>
              </a:solidFill>
            </a:rPr>
            <a:t>военные реформы</a:t>
          </a:r>
          <a:endParaRPr/>
        </a:p>
      </dgm:t>
    </dgm:pt>
    <dgm:pt modelId="{11D682CF-DDC5-4119-B47B-FD7398B1C8A8}" type="parTrans" cxnId="{F27D7C14-7A8D-401C-AD7B-02D49C31B0ED}">
      <dgm:prSet/>
      <dgm:spPr bwMode="auto"/>
    </dgm:pt>
    <dgm:pt modelId="{1CC83B96-3DEF-41CE-95EA-D3131B142ED6}" type="sibTrans" cxnId="{F27D7C14-7A8D-401C-AD7B-02D49C31B0ED}">
      <dgm:prSet/>
      <dgm:spPr bwMode="auto"/>
    </dgm:pt>
    <dgm:pt modelId="{1021D829-E048-4686-9501-6C8C425688B6}" type="pres">
      <dgm:prSet presAssocID="{4F29A8B6-27DE-4546-AD41-6F593609AAA8}" presName="CompostProcess" presStyleCnt="0">
        <dgm:presLayoutVars>
          <dgm:dir val="norm"/>
          <dgm:resizeHandles val="exact"/>
        </dgm:presLayoutVars>
      </dgm:prSet>
      <dgm:spPr bwMode="auto"/>
    </dgm:pt>
    <dgm:pt modelId="{AB14E67D-1774-4D0B-852E-35FA5FD82D3A}" type="pres">
      <dgm:prSet presAssocID="{4F29A8B6-27DE-4546-AD41-6F593609AAA8}" presName="arrow" presStyleLbl="bgShp" presStyleIdx="0" presStyleCnt="1"/>
      <dgm:spPr bwMode="auto"/>
    </dgm:pt>
    <dgm:pt modelId="{F211940C-8A1C-4EFA-98BB-CF1B94F36802}" type="pres">
      <dgm:prSet presAssocID="{4F29A8B6-27DE-4546-AD41-6F593609AAA8}" presName="linearProcess" presStyleCnt="0"/>
      <dgm:spPr bwMode="auto"/>
    </dgm:pt>
    <dgm:pt modelId="{DA70C3D0-3D7B-4CD8-880D-1497FB801AE5}" type="pres">
      <dgm:prSet presAssocID="{4ED8FFF9-84BA-4BA4-A063-B863E2BCD30B}" presName="textNode" presStyleLbl="node1" presStyleIdx="0" presStyleCnt="3">
        <dgm:presLayoutVars>
          <dgm:bulletEnabled val="1"/>
        </dgm:presLayoutVars>
      </dgm:prSet>
      <dgm:spPr bwMode="auto"/>
    </dgm:pt>
    <dgm:pt modelId="{84DE25B9-B052-41F3-B469-9F30FB08D0E9}" type="pres">
      <dgm:prSet presAssocID="{23E401F9-0C11-4D62-B9D6-3CB0039B6407}" presName="sibTrans" presStyleCnt="0"/>
      <dgm:spPr bwMode="auto"/>
    </dgm:pt>
    <dgm:pt modelId="{093CB3C0-C4CA-4E51-9995-2E94BABB75B6}" type="pres">
      <dgm:prSet presAssocID="{A8C31190-7EDD-4B25-A7E6-F25B60272753}" presName="textNode" presStyleLbl="node1" presStyleIdx="1" presStyleCnt="3">
        <dgm:presLayoutVars>
          <dgm:bulletEnabled val="1"/>
        </dgm:presLayoutVars>
      </dgm:prSet>
      <dgm:spPr bwMode="auto"/>
    </dgm:pt>
    <dgm:pt modelId="{1B901316-E8AD-41C8-86A1-75F6F96DEE71}" type="pres">
      <dgm:prSet presAssocID="{8D445DAB-84B0-49C6-9F59-943DEA9C06D1}" presName="sibTrans" presStyleCnt="0"/>
      <dgm:spPr bwMode="auto"/>
    </dgm:pt>
    <dgm:pt modelId="{DF3BEC0F-14FD-44C5-8C13-7D05C26B106A}" type="pres">
      <dgm:prSet presAssocID="{57D8EA77-201B-4D10-9691-A8DA07AD839F}" presName="textNode" presStyleLbl="node1" presStyleIdx="2" presStyleCnt="3">
        <dgm:presLayoutVars>
          <dgm:bulletEnabled val="1"/>
        </dgm:presLayoutVars>
      </dgm:prSet>
      <dgm:spPr bwMode="auto"/>
    </dgm:pt>
  </dgm:ptLst>
  <dgm:cxnLst>
    <dgm:cxn modelId="{F27D7C14-7A8D-401C-AD7B-02D49C31B0ED}" type="parOf" srcId="{4F29A8B6-27DE-4546-AD41-6F593609AAA8}" destId="{57D8EA77-201B-4D10-9691-A8DA07AD839F}" srcOrd="2" destOrd="0" parTransId="{11D682CF-DDC5-4119-B47B-FD7398B1C8A8}" sibTransId="{1CC83B96-3DEF-41CE-95EA-D3131B142ED6}"/>
    <dgm:cxn modelId="{08EF3C2C-AA4E-4392-8FAA-0396A89D8455}" type="presOf" srcId="{A8C31190-7EDD-4B25-A7E6-F25B60272753}" destId="{093CB3C0-C4CA-4E51-9995-2E94BABB75B6}" srcOrd="0" destOrd="0" presId="urn:microsoft.com/office/officeart/2005/8/layout/hProcess9"/>
    <dgm:cxn modelId="{63CA6264-4778-4CA2-8561-ED7BB0C65835}" type="presOf" srcId="{4ED8FFF9-84BA-4BA4-A063-B863E2BCD30B}" destId="{DA70C3D0-3D7B-4CD8-880D-1497FB801AE5}" srcOrd="0" destOrd="0" presId="urn:microsoft.com/office/officeart/2005/8/layout/hProcess9"/>
    <dgm:cxn modelId="{AF269758-D8AA-4B1F-828A-EB594FB8223A}" type="presOf" srcId="{4F29A8B6-27DE-4546-AD41-6F593609AAA8}" destId="{1021D829-E048-4686-9501-6C8C425688B6}" srcOrd="0" destOrd="0" presId="urn:microsoft.com/office/officeart/2005/8/layout/hProcess9"/>
    <dgm:cxn modelId="{899BE798-CD80-4D7D-A9A8-F875B75C0216}" type="parOf" srcId="{4F29A8B6-27DE-4546-AD41-6F593609AAA8}" destId="{4ED8FFF9-84BA-4BA4-A063-B863E2BCD30B}" srcOrd="0" destOrd="0" parTransId="{B3BB0BF3-F261-49E6-BBA9-C5EAFD0B8C39}" sibTransId="{23E401F9-0C11-4D62-B9D6-3CB0039B6407}"/>
    <dgm:cxn modelId="{ACF118D8-8F5D-4D3D-842C-29D25B363F34}" type="presOf" srcId="{57D8EA77-201B-4D10-9691-A8DA07AD839F}" destId="{DF3BEC0F-14FD-44C5-8C13-7D05C26B106A}" srcOrd="0" destOrd="0" presId="urn:microsoft.com/office/officeart/2005/8/layout/hProcess9"/>
    <dgm:cxn modelId="{643BF3D9-8B90-4CA5-AE79-91F98AABB96E}" type="parOf" srcId="{4F29A8B6-27DE-4546-AD41-6F593609AAA8}" destId="{A8C31190-7EDD-4B25-A7E6-F25B60272753}" srcOrd="1" destOrd="0" parTransId="{00F65538-3127-4071-8744-6CA56FF4576A}" sibTransId="{8D445DAB-84B0-49C6-9F59-943DEA9C06D1}"/>
    <dgm:cxn modelId="{035551EA-D564-4FEC-B443-A52657481991}" type="presParOf" srcId="{1021D829-E048-4686-9501-6C8C425688B6}" destId="{AB14E67D-1774-4D0B-852E-35FA5FD82D3A}" srcOrd="0" destOrd="0" presId="urn:microsoft.com/office/officeart/2005/8/layout/hProcess9"/>
    <dgm:cxn modelId="{A22965EF-78C5-4B1E-9261-279A2850831C}" type="presParOf" srcId="{1021D829-E048-4686-9501-6C8C425688B6}" destId="{F211940C-8A1C-4EFA-98BB-CF1B94F36802}" srcOrd="1" destOrd="0" presId="urn:microsoft.com/office/officeart/2005/8/layout/hProcess9"/>
    <dgm:cxn modelId="{B28D0334-49CF-4A47-8CE5-56214CAA1A00}" type="presParOf" srcId="{F211940C-8A1C-4EFA-98BB-CF1B94F36802}" destId="{DA70C3D0-3D7B-4CD8-880D-1497FB801AE5}" srcOrd="0" destOrd="0" presId="urn:microsoft.com/office/officeart/2005/8/layout/hProcess9"/>
    <dgm:cxn modelId="{08ED0E95-2B0A-4EC7-B42B-E662DE567A61}" type="presParOf" srcId="{F211940C-8A1C-4EFA-98BB-CF1B94F36802}" destId="{84DE25B9-B052-41F3-B469-9F30FB08D0E9}" srcOrd="1" destOrd="0" presId="urn:microsoft.com/office/officeart/2005/8/layout/hProcess9"/>
    <dgm:cxn modelId="{35A05DA0-5083-4733-8080-EBBB0025C186}" type="presParOf" srcId="{F211940C-8A1C-4EFA-98BB-CF1B94F36802}" destId="{093CB3C0-C4CA-4E51-9995-2E94BABB75B6}" srcOrd="2" destOrd="0" presId="urn:microsoft.com/office/officeart/2005/8/layout/hProcess9"/>
    <dgm:cxn modelId="{B1F5980E-5F3B-4EDD-B254-804662E1709A}" type="presParOf" srcId="{F211940C-8A1C-4EFA-98BB-CF1B94F36802}" destId="{1B901316-E8AD-41C8-86A1-75F6F96DEE71}" srcOrd="3" destOrd="0" presId="urn:microsoft.com/office/officeart/2005/8/layout/hProcess9"/>
    <dgm:cxn modelId="{36B27628-F123-446A-AC72-E94828F3D4C9}" type="presParOf" srcId="{F211940C-8A1C-4EFA-98BB-CF1B94F36802}" destId="{DF3BEC0F-14FD-44C5-8C13-7D05C26B10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57506865" name=""/>
      <dsp:cNvGrpSpPr/>
    </dsp:nvGrpSpPr>
    <dsp:grpSpPr bwMode="auto">
      <a:xfrm rot="0">
        <a:off x="0" y="0"/>
        <a:ext cx="8127999" cy="5418666"/>
        <a:chOff x="0" y="0"/>
        <a:chExt cx="8127999" cy="5418666"/>
      </a:xfrm>
    </dsp:grpSpPr>
    <dsp:sp modelId="{AB14E67D-1774-4D0B-852E-35FA5FD82D3A}">
      <dsp:nvSpPr>
        <dsp:cNvPr id="1516964802" name=""/>
        <dsp:cNvSpPr/>
      </dsp:nvSpPr>
      <dsp:spPr bwMode="auto">
        <a:xfrm>
          <a:off x="609598" y="0"/>
          <a:ext cx="6908798" cy="54186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A70C3D0-3D7B-4CD8-880D-1497FB801AE5}">
      <dsp:nvSpPr>
        <dsp:cNvPr id="1215964000" name=""/>
        <dsp:cNvSpPr/>
      </dsp:nvSpPr>
      <dsp:spPr bwMode="auto">
        <a:xfrm>
          <a:off x="0" y="1625599"/>
          <a:ext cx="2438399" cy="2167465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7629" tIns="87629" rIns="87629" bIns="87629" numCol="1" spcCol="1268" rtlCol="0" fromWordArt="0" anchor="ctr" anchorCtr="0" forceAA="0" upright="0" compatLnSpc="0">
          <a:noAutofit/>
        </a:bodyPr>
        <a:lstStyle/>
        <a:p>
          <a:pPr marL="0" lvl="0" indent="0"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buNone/>
            <a:defRPr/>
          </a:pPr>
          <a:r>
            <a:rPr sz="2300">
              <a:solidFill>
                <a:schemeClr val="bg1">
                  <a:lumMod val="20000"/>
                  <a:lumOff val="80000"/>
                </a:schemeClr>
              </a:solidFill>
            </a:rPr>
            <a:t>Опыт “потешных полков”</a:t>
          </a:r>
          <a:endParaRPr sz="2300"/>
        </a:p>
      </dsp:txBody>
      <dsp:txXfrm>
        <a:off x="105806" y="1731406"/>
        <a:ext cx="2226785" cy="1955851"/>
      </dsp:txXfrm>
    </dsp:sp>
    <dsp:sp modelId="{093CB3C0-C4CA-4E51-9995-2E94BABB75B6}">
      <dsp:nvSpPr>
        <dsp:cNvPr id="1541525672" name=""/>
        <dsp:cNvSpPr/>
      </dsp:nvSpPr>
      <dsp:spPr bwMode="auto">
        <a:xfrm>
          <a:off x="2844797" y="1625599"/>
          <a:ext cx="2438399" cy="2167465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7629" tIns="87629" rIns="87629" bIns="87629" numCol="1" spcCol="1268" rtlCol="0" fromWordArt="0" anchor="ctr" anchorCtr="0" forceAA="0" upright="0" compatLnSpc="0">
          <a:noAutofit/>
        </a:bodyPr>
        <a:lstStyle/>
        <a:p>
          <a:pPr marL="0" lvl="0" indent="0"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buNone/>
            <a:defRPr/>
          </a:pPr>
          <a:r>
            <a:rPr sz="2300">
              <a:solidFill>
                <a:schemeClr val="bg1">
                  <a:lumMod val="20000"/>
                  <a:lumOff val="80000"/>
                </a:schemeClr>
              </a:solidFill>
            </a:rPr>
            <a:t>Неудовле-творительные результаты</a:t>
          </a:r>
          <a:endParaRPr sz="2300">
            <a:solidFill>
              <a:schemeClr val="bg1">
                <a:lumMod val="20000"/>
                <a:lumOff val="80000"/>
              </a:schemeClr>
            </a:solidFill>
          </a:endParaRPr>
        </a:p>
        <a:p>
          <a:pPr marL="0" lvl="0" indent="0"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buNone/>
            <a:defRPr/>
          </a:pPr>
          <a:r>
            <a:rPr sz="2300">
              <a:solidFill>
                <a:schemeClr val="bg1">
                  <a:lumMod val="20000"/>
                  <a:lumOff val="80000"/>
                </a:schemeClr>
              </a:solidFill>
            </a:rPr>
            <a:t>Азовских походов</a:t>
          </a:r>
          <a:endParaRPr sz="2300"/>
        </a:p>
      </dsp:txBody>
      <dsp:txXfrm>
        <a:off x="2950605" y="1731406"/>
        <a:ext cx="2226785" cy="1955851"/>
      </dsp:txXfrm>
    </dsp:sp>
    <dsp:sp modelId="{DF3BEC0F-14FD-44C5-8C13-7D05C26B106A}">
      <dsp:nvSpPr>
        <dsp:cNvPr id="1586023805" name=""/>
        <dsp:cNvSpPr/>
      </dsp:nvSpPr>
      <dsp:spPr bwMode="auto">
        <a:xfrm>
          <a:off x="5689599" y="1625599"/>
          <a:ext cx="2438399" cy="2167465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7629" tIns="87629" rIns="87629" bIns="87629" numCol="1" spcCol="1268" rtlCol="0" fromWordArt="0" anchor="ctr" anchorCtr="0" forceAA="0" upright="0" compatLnSpc="0">
          <a:noAutofit/>
        </a:bodyPr>
        <a:lstStyle/>
        <a:p>
          <a:pPr marL="0" lvl="0" indent="0"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buNone/>
            <a:defRPr/>
          </a:pPr>
          <a:r>
            <a:rPr sz="2300">
              <a:solidFill>
                <a:schemeClr val="bg1">
                  <a:lumMod val="20000"/>
                  <a:lumOff val="80000"/>
                </a:schemeClr>
              </a:solidFill>
            </a:rPr>
            <a:t>Маштабные </a:t>
          </a:r>
          <a:endParaRPr sz="2300">
            <a:solidFill>
              <a:schemeClr val="bg1">
                <a:lumMod val="20000"/>
                <a:lumOff val="80000"/>
              </a:schemeClr>
            </a:solidFill>
          </a:endParaRPr>
        </a:p>
        <a:p>
          <a:pPr marL="0" lvl="0" indent="0" algn="ctr" defTabSz="2711449">
            <a:lnSpc>
              <a:spcPct val="90000"/>
            </a:lnSpc>
            <a:spcBef>
              <a:spcPts val="0"/>
            </a:spcBef>
            <a:spcAft>
              <a:spcPts val="964"/>
            </a:spcAft>
            <a:buNone/>
            <a:defRPr/>
          </a:pPr>
          <a:r>
            <a:rPr sz="2300">
              <a:solidFill>
                <a:schemeClr val="bg1">
                  <a:lumMod val="20000"/>
                  <a:lumOff val="80000"/>
                </a:schemeClr>
              </a:solidFill>
            </a:rPr>
            <a:t>военные реформы</a:t>
          </a:r>
          <a:endParaRPr sz="2300"/>
        </a:p>
      </dsp:txBody>
      <dsp:txXfrm>
        <a:off x="5795406" y="1731406"/>
        <a:ext cx="2226785" cy="195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 type="node"/>
        <dgm:pt modelId="2" type="node"/>
      </dgm:ptLst>
      <dgm:cxnLst>
        <dgm:cxn modelId="3" type="parOf" srcId="0" destId="1" srcOrd="0" destOrd="0"/>
        <dgm:cxn modelId="4" type="parOf" srcId="0" destId="2" srcOrd="1" destOrd="0"/>
      </dgm:cxnLst>
      <dgm:bg/>
      <dgm:whole/>
    </dgm:dataModel>
  </dgm:styleData>
  <dgm:clrData>
    <dgm:dataModel>
      <dgm:ptLst>
        <dgm:pt modelId="0" type="doc"/>
        <dgm:pt modelId="1" type="node"/>
        <dgm:pt modelId="2" type="node"/>
        <dgm:pt modelId="3" type="node"/>
        <dgm:pt modelId="4" type="node"/>
      </dgm:ptLst>
      <dgm:cxnLst>
        <dgm:cxn modelId="5" type="parOf" srcId="0" destId="1" srcOrd="0" destOrd="0"/>
        <dgm:cxn modelId="6" type="parOf" srcId="0" destId="2" srcOrd="1" destOrd="0"/>
        <dgm:cxn modelId="7" type="parOf" srcId="0" destId="3" srcOrd="2" destOrd="0"/>
        <dgm:cxn modelId="8" type="parOf" srcId="0" destId="4" srcOrd="3" destOrd="0"/>
      </dgm:cxnLst>
      <dgm:bg/>
      <dgm:whole/>
    </dgm:dataModel>
  </dgm:clrData>
  <dgm:layoutNode name="CompostProcess">
    <dgm:alg type="composite">
      <dgm:param type="horzAlign" val="ctr"/>
      <dgm:param type="vertAlign" val="mid"/>
    </dgm:alg>
    <dgm:shape rot="0.000000" type="none" r:blip="" blipPhldr="0" lkTxEntry="0" zOrderOff="0" hideGeom="0">
      <dgm:adjLst/>
    </dgm:shape>
    <dgm:presOf/>
    <dgm:constrLst>
      <dgm:constr type="w" for="ch" forName="arrow" ptType="all" refPtType="all" refType="w" refFor="self" op="none" fact="0.850000" val="0"/>
      <dgm:constr type="h" for="ch" forName="arrow" ptType="all" refPtType="all" refType="h" refFor="self" op="none" fact="1.000000" val="0"/>
      <dgm:constr type="ctrX" for="ch" forName="arrow" ptType="all" refPtType="all" refType="w" refFor="self" op="none" fact="0.500000" val="0"/>
      <dgm:constr type="ctrY" for="ch" forName="arrow" ptType="all" refPtType="all" refType="h" refFor="self" op="none" fact="0.500000" val="0"/>
      <dgm:constr type="w" for="ch" forName="linearProcess" ptType="all" refPtType="all" refType="w" refFor="self" op="none" fact="1.000000" val="0"/>
      <dgm:constr type="h" for="ch" forName="linearProcess" ptType="all" refPtType="all" refType="h" refFor="self" op="none" fact="0.400000" val="0"/>
      <dgm:constr type="ctrX" for="ch" forName="linearProcess" ptType="all" refPtType="all" refType="w" refFor="self" op="none" fact="0.500000" val="0"/>
      <dgm:constr type="ctrY" for="ch" forName="linearProcess" ptType="all" refPtType="all" refType="h" refFor="self" op="none" fact="0.500000" val="0"/>
    </dgm:constrLst>
    <dgm:ruleLst/>
    <dgm:varLst>
      <dgm:dir val="norm"/>
      <dgm:resizeHandles val="exact"/>
    </dgm:varLst>
    <dgm:layoutNode name="arrow" styleLbl="bgShp">
      <dgm:alg type="sp"/>
      <dgm:presOf/>
      <dgm:constrLst/>
      <dgm:ruleLst/>
      <dgm:choose name="Name0">
        <dgm:if name="Name1" func="var" arg="dir" op="equ" val="norm">
          <dgm:shape rot="0.000000" type="rightArrow" r:blip="" blipPhldr="0" lkTxEntry="0" zOrderOff="0" hideGeom="0">
            <dgm:adjLst/>
          </dgm:shape>
        </dgm:if>
        <dgm:else name="Name2">
          <dgm:shape rot="0.000000" type="leftArrow" r:blip="" blipPhldr="0" lkTxEntry="0" zOrderOff="0" hideGeom="0">
            <dgm:adjLst/>
          </dgm:shape>
        </dgm:else>
      </dgm:choose>
    </dgm:layoutNode>
    <dgm:layoutNode name="linearProcess">
      <dgm:shape rot="0.000000" type="none" r:blip="" blipPhldr="0" lkTxEntry="0" zOrderOff="0" hideGeom="0">
        <dgm:adjLst/>
      </dgm:shape>
      <dgm:presOf/>
      <dgm:constrLst>
        <dgm:constr type="userA" for="ch" ptType="node" refPtType="all" refType="w" refFor="self" op="none" fact="1.000000" val="0"/>
        <dgm:constr type="h" for="ch" ptType="node" refPtType="all" refType="h" refFor="self" op="none" fact="1.000000" val="0"/>
        <dgm:constr type="w" for="ch" ptType="node" refPtType="all" refType="none" refFor="self" op="equ" fact="1.000000" val="0"/>
        <dgm:constr type="w" for="ch" forName="sibTrans" ptType="all" refPtType="all" refType="w" refFor="self" op="none" fact="0.050000" val="0"/>
        <dgm:constr type="primFontSz" for="ch" ptType="node" refPtType="all" refType="none" refFor="self" op="equ" fact="1.000000" val="65"/>
      </dgm:constrLst>
      <dgm:ruleLst/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forEach name="Name6" axis="ch" ptType="node">
        <dgm:layoutNode name="textNode" styleLbl="node1">
          <dgm:alg type="tx"/>
          <dgm:shape rot="0.000000" type="roundRect" r:blip="" blipPhldr="0" lkTxEntry="0" zOrderOff="0" hideGeom="0">
            <dgm:adjLst/>
          </dgm:shape>
          <dgm:presOf axis="desOrSelf" ptType="node"/>
          <dgm:constrLst>
            <dgm:constr type="userA" for="self" ptType="all" refPtType="all" refType="none" refFor="self" op="none" fact="1.000000" val="0"/>
            <dgm:constr type="w" for="self" ptType="all" refPtType="all" refType="userA" refFor="self" op="none" fact="0.300000" val="0"/>
            <dgm:constr type="tMarg" for="self" ptType="all" refPtType="all" refType="primFontSz" refFor="self" op="none" fact="0.300000" val="0"/>
            <dgm:constr type="bMarg" for="self" ptType="all" refPtType="all" refType="primFontSz" refFor="self" op="none" fact="0.300000" val="0"/>
            <dgm:constr type="lMarg" for="self" ptType="all" refPtType="all" refType="primFontSz" refFor="self" op="none" fact="0.300000" val="0"/>
            <dgm:constr type="rMarg" for="self" ptType="all" refPtType="all" refType="primFontSz" refFor="self" op="none" fact="0.300000" val="0"/>
          </dgm:constrLst>
          <dgm:ruleLst>
            <dgm:rule type="w" for="self" ptType="all" val="NaN" fact="1" max="NaN"/>
            <dgm:rule type="primFontSz" for="self" ptType="all" val="5" fact="NaN" max="NaN"/>
          </dgm:ruleLst>
          <dgm:varLst>
            <dgm:bulletEnabled val="1"/>
          </dgm:varLst>
        </dgm:layoutNode>
        <dgm:forEach name="Name7" axis="followSib" ptType="sibTrans" cnt="1">
          <dgm:layoutNode name="sibTrans">
            <dgm:alg type="sp"/>
            <dgm:shape rot="0.000000" type="none" r:blip="" blipPhldr="0" lkTxEntry="0" zOrderOff="0" hideGeom="0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0652613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2618438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62171927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984096598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84223765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201736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882660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21915618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69887292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298123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105922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015097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F57C2A-03CC-D9A1-A048-3F074F69A13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5506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54393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86613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936068-2981-28CE-A61A-87EA6C7351B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3154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9323543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7369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1BD6B1-7FAC-6EBE-03D6-C15F0488541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62481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62491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719003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98A940-CFB5-37FC-FC6F-B6A1967847B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143963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476697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583646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CF04F4-EF90-5D8F-B107-9E1115DA9EE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15828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2334507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919792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50C610-408D-D7E6-6DCE-CE280237483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228194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692942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69240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6EE4C2C-AB11-FE69-7191-80A26134C26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72952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847563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221671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8CCEA9-710A-FB06-27F6-51DEFCF66B6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106707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056801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56762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4F3C81-4C7A-1EDE-2E05-330434F0EBB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440434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847935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51122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0458EA-58B7-656F-8BD4-94F29E81B6A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0294020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54913366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8024553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71992940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1530" y="3212975"/>
            <a:ext cx="8534399" cy="175259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10358686" name="Title 1"/>
          <p:cNvSpPr>
            <a:spLocks noGrp="1"/>
          </p:cNvSpPr>
          <p:nvPr>
            <p:ph type="title"/>
          </p:nvPr>
        </p:nvSpPr>
        <p:spPr bwMode="auto">
          <a:xfrm>
            <a:off x="920054" y="1204857"/>
            <a:ext cx="10339617" cy="1910715"/>
          </a:xfrm>
        </p:spPr>
        <p:txBody>
          <a:bodyPr anchor="b"/>
          <a:lstStyle>
            <a:lvl1pPr algn="ctr">
              <a:defRPr sz="54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211872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807404172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89892413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2789396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966915090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3967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1" y="1484784"/>
            <a:ext cx="10312995" cy="4104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333214253" name="Title 10"/>
          <p:cNvSpPr>
            <a:spLocks noGrp="1"/>
          </p:cNvSpPr>
          <p:nvPr>
            <p:ph type="title"/>
          </p:nvPr>
        </p:nvSpPr>
        <p:spPr bwMode="auto">
          <a:xfrm>
            <a:off x="925158" y="116631"/>
            <a:ext cx="10341684" cy="1054250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592668294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387551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16449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2780916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244780212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5996590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963484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112252108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17874979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453648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884213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402" y="1556791"/>
            <a:ext cx="5080583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41039690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2492895"/>
            <a:ext cx="5071871" cy="36276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41176088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384031" y="1556791"/>
            <a:ext cx="5074114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77954634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76238827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8870791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1409203558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2492897"/>
            <a:ext cx="5071871" cy="37800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037222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7606409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207984669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4704243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0967713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81330337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1587472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1064900" name="Title 1"/>
          <p:cNvSpPr>
            <a:spLocks noGrp="1"/>
          </p:cNvSpPr>
          <p:nvPr>
            <p:ph type="title"/>
          </p:nvPr>
        </p:nvSpPr>
        <p:spPr bwMode="auto">
          <a:xfrm>
            <a:off x="6712773" y="596974"/>
            <a:ext cx="456331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1550312" name="Content Placeholder 2"/>
          <p:cNvSpPr>
            <a:spLocks noGrp="1"/>
          </p:cNvSpPr>
          <p:nvPr>
            <p:ph idx="1"/>
          </p:nvPr>
        </p:nvSpPr>
        <p:spPr bwMode="auto">
          <a:xfrm>
            <a:off x="922668" y="559398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32512918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12773" y="2618910"/>
            <a:ext cx="4548966" cy="35021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82126677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10524282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15570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667084" name="Title 1"/>
          <p:cNvSpPr>
            <a:spLocks noGrp="1"/>
          </p:cNvSpPr>
          <p:nvPr>
            <p:ph type="title"/>
          </p:nvPr>
        </p:nvSpPr>
        <p:spPr bwMode="auto">
          <a:xfrm>
            <a:off x="903642" y="4668818"/>
            <a:ext cx="10356027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9429859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7985" y="5324305"/>
            <a:ext cx="1034168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24531413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543606" y="620687"/>
            <a:ext cx="6929454" cy="3897818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926004023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55825343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5621320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1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5600902" name="Title Placeholder 1"/>
          <p:cNvSpPr>
            <a:spLocks noGrp="1"/>
          </p:cNvSpPr>
          <p:nvPr>
            <p:ph type="title"/>
          </p:nvPr>
        </p:nvSpPr>
        <p:spPr bwMode="auto">
          <a:xfrm>
            <a:off x="925158" y="116631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1749784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0" y="1772815"/>
            <a:ext cx="10327339" cy="432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05878585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60029665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0164688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 rtl="0">
        <a:spcBef>
          <a:spcPts val="0"/>
        </a:spcBef>
        <a:buClrTx/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54379" indent="-342900" algn="l" defTabSz="914400" rtl="0">
        <a:spcBef>
          <a:spcPts val="0"/>
        </a:spcBef>
        <a:buClrTx/>
        <a:buFont typeface="Times New Roman"/>
        <a:buChar char="–"/>
        <a:defRPr sz="2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20140" indent="-342900" algn="l" defTabSz="914400" rtl="0">
        <a:spcBef>
          <a:spcPts val="0"/>
        </a:spcBef>
        <a:buClrTx/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74470" indent="-285750" algn="l" defTabSz="914400" rtl="0">
        <a:spcBef>
          <a:spcPts val="0"/>
        </a:spcBef>
        <a:buClrTx/>
        <a:buFont typeface="Times New Roman"/>
        <a:buChar char="–"/>
        <a:defRPr sz="18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794509" indent="-285750" algn="l" defTabSz="914400" rtl="0">
        <a:spcBef>
          <a:spcPts val="0"/>
        </a:spcBef>
        <a:buClrTx/>
        <a:buFont typeface="Times New Roman"/>
        <a:buChar char="»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3983205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Внешняя политика Петра I</a:t>
            </a:r>
            <a:endParaRPr lang="en-US"/>
          </a:p>
        </p:txBody>
      </p:sp>
      <p:sp>
        <p:nvSpPr>
          <p:cNvPr id="505953618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Гаранин Николай РВБО-02-25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155980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119779" y="319011"/>
            <a:ext cx="8349338" cy="6219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9667319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z="44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Русско-турецкая война (1710—1713)</a:t>
            </a:r>
            <a:endParaRPr/>
          </a:p>
        </p:txBody>
      </p:sp>
      <p:pic>
        <p:nvPicPr>
          <p:cNvPr id="50561419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876985" y="1376362"/>
            <a:ext cx="8554825" cy="5085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7421318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Пётр I Алексеевич</a:t>
            </a:r>
            <a:endParaRPr/>
          </a:p>
        </p:txBody>
      </p:sp>
      <p:sp>
        <p:nvSpPr>
          <p:cNvPr id="355504978" name="Content Placeholder 3"/>
          <p:cNvSpPr>
            <a:spLocks noGrp="1"/>
          </p:cNvSpPr>
          <p:nvPr>
            <p:ph sz="half" idx="13"/>
          </p:nvPr>
        </p:nvSpPr>
        <p:spPr bwMode="auto">
          <a:xfrm flipH="0" flipV="0">
            <a:off x="4399704" y="1556793"/>
            <a:ext cx="6960188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/>
              <a:t>Годы жизни: 1672-1725</a:t>
            </a:r>
            <a:endParaRPr/>
          </a:p>
          <a:p>
            <a:pPr>
              <a:defRPr/>
            </a:pPr>
            <a:r>
              <a:rPr/>
              <a:t>Начало правления: </a:t>
            </a:r>
            <a:r>
              <a:rPr/>
              <a:t>1682 (самостоятельно с 1689)</a:t>
            </a:r>
            <a:endParaRPr/>
          </a:p>
          <a:p>
            <a:pPr>
              <a:defRPr/>
            </a:pPr>
            <a:r>
              <a:rPr/>
              <a:t>Цели внешней политики:</a:t>
            </a:r>
            <a:endParaRPr/>
          </a:p>
          <a:p>
            <a:pPr lvl="1">
              <a:defRPr/>
            </a:pPr>
            <a:r>
              <a:rPr/>
              <a:t>Усиление России на мировой арене</a:t>
            </a:r>
            <a:endParaRPr/>
          </a:p>
          <a:p>
            <a:pPr lvl="1">
              <a:defRPr/>
            </a:pPr>
            <a:r>
              <a:rPr/>
              <a:t>Получение выхода к Балтийскому и Чёрному морям</a:t>
            </a:r>
            <a:endParaRPr/>
          </a:p>
          <a:p>
            <a:pPr lvl="1">
              <a:defRPr/>
            </a:pPr>
            <a:r>
              <a:rPr/>
              <a:t>Усиление армии и флота</a:t>
            </a:r>
            <a:endParaRPr/>
          </a:p>
        </p:txBody>
      </p:sp>
      <p:pic>
        <p:nvPicPr>
          <p:cNvPr id="597787239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665175" y="1556793"/>
            <a:ext cx="3466096" cy="4575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8339555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Причины реформ</a:t>
            </a:r>
            <a:endParaRPr/>
          </a:p>
        </p:txBody>
      </p:sp>
      <p:sp>
        <p:nvSpPr>
          <p:cNvPr id="594516778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2044431" y="1556793"/>
            <a:ext cx="8347363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/>
              <a:t>Состояние вооруженных сил не удовлетворяло стоящим перед страной вызовам</a:t>
            </a:r>
            <a:endParaRPr/>
          </a:p>
          <a:p>
            <a:pPr>
              <a:defRPr/>
            </a:pPr>
            <a:r>
              <a:rPr/>
              <a:t>Выход к Балтийскому морю отошёл к Швеции ещё во время Смуты</a:t>
            </a:r>
            <a:endParaRPr/>
          </a:p>
          <a:p>
            <a:pPr>
              <a:defRPr/>
            </a:pPr>
            <a:r>
              <a:rPr/>
              <a:t>Ведение войны теперь требовало сильный флот</a:t>
            </a:r>
            <a:endParaRPr/>
          </a:p>
          <a:p>
            <a:pPr>
              <a:defRPr/>
            </a:pPr>
            <a:r>
              <a:rPr/>
              <a:t>Россия отставала от Европы в научной, культурной и экономической сферах</a:t>
            </a:r>
            <a:endParaRPr/>
          </a:p>
          <a:p>
            <a:pPr marL="0" indent="0">
              <a:buClrTx/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674455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Военные реформы</a:t>
            </a:r>
            <a:endParaRPr/>
          </a:p>
        </p:txBody>
      </p:sp>
      <p:graphicFrame>
        <p:nvGraphicFramePr>
          <p:cNvPr id="2036549688" name=""/>
          <p:cNvGraphicFramePr>
            <a:graphicFrameLocks xmlns:a="http://schemas.openxmlformats.org/drawingml/2006/main"/>
          </p:cNvGraphicFramePr>
          <p:nvPr/>
        </p:nvGraphicFramePr>
        <p:xfrm rot="0">
          <a:off x="2031999" y="719665"/>
          <a:ext cx="8127999" cy="5418666"/>
          <a:chOff x="0" y="0"/>
          <a:chExt cx="8127999" cy="541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2998829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Военные реформы</a:t>
            </a:r>
            <a:endParaRPr/>
          </a:p>
        </p:txBody>
      </p:sp>
      <p:sp>
        <p:nvSpPr>
          <p:cNvPr id="1997563315" name=""/>
          <p:cNvSpPr/>
          <p:nvPr/>
        </p:nvSpPr>
        <p:spPr bwMode="auto">
          <a:xfrm flipH="0" flipV="0">
            <a:off x="925158" y="1335367"/>
            <a:ext cx="10344924" cy="41151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Сухопутные войска: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регулярной армии и полков «иноземного строя».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Введение европейской тактики и строевых порядков.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Привлечение иностранных инструкторов и обучение офицеров.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военных училищ.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Обновление вооружения: мушкеты, артиллерия, боеприпасы.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Введение рекрутской системы.</a:t>
            </a:r>
            <a:endParaRPr sz="2800"/>
          </a:p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Флот: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Строительство Балтийского и Азовского флотов.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верфей и судостроительных мастерских.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Оснащение флота современными кораблями.</a:t>
            </a:r>
            <a:endParaRPr sz="2800"/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Обучение команд морскому делу по европейским методикам.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4837958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Великое посольство</a:t>
            </a:r>
            <a:endParaRPr/>
          </a:p>
        </p:txBody>
      </p:sp>
      <p:sp>
        <p:nvSpPr>
          <p:cNvPr id="210133610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r>
              <a:rPr lang="ru-RU" sz="2400" b="1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Цели: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Найти союзников против Турции.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Изучить европейскую армию и флот.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Освоить кораблестроение, мануфактуры, технологии.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Личный опыт Петра и знакомство с культурой Европы.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70249510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1556793"/>
            <a:ext cx="5071871" cy="456377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r>
              <a:rPr lang="ru-RU" sz="2400" b="1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Результаты:</a:t>
            </a:r>
            <a:endParaRPr sz="2400" b="1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Налажены контакты с европейскими странами.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Приглашены иностранные специалисты для армии и флота.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Закуплено оборудование, освоены новые технологии.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Петр получил опыт и идеи для масштабных реформ.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3485545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Азовские походы (1695–1696)</a:t>
            </a:r>
            <a:endParaRPr/>
          </a:p>
        </p:txBody>
      </p:sp>
      <p:sp>
        <p:nvSpPr>
          <p:cNvPr id="21714014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1" y="1556793"/>
            <a:ext cx="5071870" cy="4563769"/>
          </a:xfrm>
        </p:spPr>
        <p:txBody>
          <a:bodyPr/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Причины: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Выход к Азовскому морю и Чёрному морю.</a:t>
            </a:r>
            <a:endParaRPr/>
          </a:p>
          <a:p>
            <a:pPr marL="0" indent="0">
              <a:buClrTx/>
              <a:buFont typeface="Arial"/>
              <a:buNone/>
              <a:defRPr/>
            </a:pPr>
            <a:endParaRPr/>
          </a:p>
          <a:p>
            <a:pPr marL="0" indent="0">
              <a:buClrTx/>
              <a:buFont typeface="Arial"/>
              <a:buNone/>
              <a:defRPr/>
            </a:pPr>
            <a:endParaRPr/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Итоги: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Успех на юге, временный выход к морю.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73646158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1556793"/>
            <a:ext cx="5071870" cy="4563769"/>
          </a:xfrm>
        </p:spPr>
        <p:txBody>
          <a:bodyPr/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события: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1695 — неудачный первый поход.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1696 — второй поход: взятие Азова.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Создание Азовского флота и верфей.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5401148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Азовские походы (1695–1696)</a:t>
            </a:r>
            <a:endParaRPr/>
          </a:p>
        </p:txBody>
      </p:sp>
      <p:sp>
        <p:nvSpPr>
          <p:cNvPr id="317148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1" y="1556793"/>
            <a:ext cx="5071870" cy="4563769"/>
          </a:xfrm>
        </p:spPr>
        <p:txBody>
          <a:bodyPr/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959394934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1556793"/>
            <a:ext cx="5071870" cy="4563769"/>
          </a:xfrm>
        </p:spPr>
        <p:txBody>
          <a:bodyPr/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77766416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3341013" y="1170879"/>
            <a:ext cx="4900518" cy="5511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653988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932330" y="1772815"/>
            <a:ext cx="5054433" cy="432047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ClrTx/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Получение выхода к Балтийскому морю.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Ослабление Швеции, расширение влияния России.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ClrTx/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Итоги: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Россия получает территории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Россия становится империей (1721)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Балтийское море открыто для торговли и флота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08674124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Северная война (1700–1721)</a:t>
            </a:r>
            <a:endParaRPr/>
          </a:p>
        </p:txBody>
      </p:sp>
      <p:sp>
        <p:nvSpPr>
          <p:cNvPr id="1981682737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1556793"/>
            <a:ext cx="5071871" cy="456377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события: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1700 — поражение под Нарвой.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1703 — основание Санкт-Петербурга.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1708 — победа при Лесной.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1709 — Полтавская битва (победа России).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1714 — морская победа при Гангуте.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1720 — Гренгамское морское сражение.</a:t>
            </a:r>
            <a:endParaRPr lang="ru-RU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ines">
  <a:themeElements>
    <a:clrScheme name="Lines">
      <a:dk1>
        <a:sysClr val="windowText" lastClr="000000"/>
      </a:dk1>
      <a:lt1>
        <a:srgbClr val="D4735E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Times New Roma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>
          <a:blip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</a:sp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ONLYOFFICE/9.1.0.173</Application>
  <PresentationFormat>On-screen Show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modified xsi:type="dcterms:W3CDTF">2025-11-23T20:34:24Z</dcterms:modified>
</cp:coreProperties>
</file>